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5"/>
  </p:notesMasterIdLst>
  <p:sldIdLst>
    <p:sldId id="256" r:id="rId5"/>
    <p:sldId id="10178" r:id="rId6"/>
    <p:sldId id="265" r:id="rId7"/>
    <p:sldId id="10534" r:id="rId8"/>
    <p:sldId id="10233" r:id="rId9"/>
    <p:sldId id="266" r:id="rId10"/>
    <p:sldId id="11043" r:id="rId11"/>
    <p:sldId id="10543" r:id="rId12"/>
    <p:sldId id="10544" r:id="rId13"/>
    <p:sldId id="11041" r:id="rId14"/>
    <p:sldId id="10230" r:id="rId15"/>
    <p:sldId id="10295" r:id="rId16"/>
    <p:sldId id="1902" r:id="rId17"/>
    <p:sldId id="10187" r:id="rId18"/>
    <p:sldId id="11049" r:id="rId19"/>
    <p:sldId id="11040" r:id="rId20"/>
    <p:sldId id="10208" r:id="rId21"/>
    <p:sldId id="11047" r:id="rId22"/>
    <p:sldId id="11044" r:id="rId23"/>
    <p:sldId id="257" r:id="rId24"/>
    <p:sldId id="10209" r:id="rId25"/>
    <p:sldId id="1933" r:id="rId26"/>
    <p:sldId id="10535" r:id="rId27"/>
    <p:sldId id="10538" r:id="rId28"/>
    <p:sldId id="10234" r:id="rId29"/>
    <p:sldId id="11042" r:id="rId30"/>
    <p:sldId id="10225" r:id="rId31"/>
    <p:sldId id="10224" r:id="rId32"/>
    <p:sldId id="11050" r:id="rId33"/>
    <p:sldId id="2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10178"/>
            <p14:sldId id="265"/>
            <p14:sldId id="10534"/>
            <p14:sldId id="10233"/>
            <p14:sldId id="266"/>
            <p14:sldId id="11043"/>
            <p14:sldId id="10543"/>
            <p14:sldId id="10544"/>
            <p14:sldId id="11041"/>
            <p14:sldId id="10230"/>
            <p14:sldId id="10295"/>
            <p14:sldId id="1902"/>
            <p14:sldId id="10187"/>
            <p14:sldId id="11049"/>
            <p14:sldId id="11040"/>
            <p14:sldId id="10208"/>
            <p14:sldId id="11047"/>
            <p14:sldId id="11044"/>
            <p14:sldId id="257"/>
            <p14:sldId id="10209"/>
            <p14:sldId id="1933"/>
            <p14:sldId id="10535"/>
            <p14:sldId id="10538"/>
            <p14:sldId id="10234"/>
            <p14:sldId id="11042"/>
            <p14:sldId id="10225"/>
            <p14:sldId id="10224"/>
            <p14:sldId id="11050"/>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596" autoAdjust="0"/>
  </p:normalViewPr>
  <p:slideViewPr>
    <p:cSldViewPr snapToGrid="0">
      <p:cViewPr varScale="1">
        <p:scale>
          <a:sx n="90" d="100"/>
          <a:sy n="90" d="100"/>
        </p:scale>
        <p:origin x="13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5" Type="http://schemas.openxmlformats.org/officeDocument/2006/relationships/image" Target="../media/image40.svg"/><Relationship Id="rId4" Type="http://schemas.openxmlformats.org/officeDocument/2006/relationships/image" Target="../media/image39.pn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svg"/></Relationships>
</file>

<file path=ppt/diagrams/_rels/data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svg"/><Relationship Id="rId1" Type="http://schemas.openxmlformats.org/officeDocument/2006/relationships/image" Target="../media/image33.png"/><Relationship Id="rId6" Type="http://schemas.openxmlformats.org/officeDocument/2006/relationships/image" Target="../media/image32.svg"/><Relationship Id="rId5" Type="http://schemas.openxmlformats.org/officeDocument/2006/relationships/image" Target="../media/image35.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5" Type="http://schemas.openxmlformats.org/officeDocument/2006/relationships/image" Target="../media/image40.svg"/><Relationship Id="rId4"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svg"/><Relationship Id="rId1"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51.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svg"/><Relationship Id="rId1" Type="http://schemas.openxmlformats.org/officeDocument/2006/relationships/image" Target="../media/image58.png"/><Relationship Id="rId6" Type="http://schemas.openxmlformats.org/officeDocument/2006/relationships/image" Target="../media/image57.svg"/><Relationship Id="rId5" Type="http://schemas.openxmlformats.org/officeDocument/2006/relationships/image" Target="../media/image60.png"/><Relationship Id="rId4" Type="http://schemas.openxmlformats.org/officeDocument/2006/relationships/image" Target="../media/image5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svg"/><Relationship Id="rId1"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svg"/><Relationship Id="rId1" Type="http://schemas.openxmlformats.org/officeDocument/2006/relationships/image" Target="../media/image74.png"/><Relationship Id="rId6" Type="http://schemas.openxmlformats.org/officeDocument/2006/relationships/image" Target="../media/image73.svg"/><Relationship Id="rId5" Type="http://schemas.openxmlformats.org/officeDocument/2006/relationships/image" Target="../media/image75.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dirty="0"/>
            <a:t>Access modern Windows 10 APIs from WPF and WinForms</a:t>
          </a:r>
        </a:p>
        <a:p>
          <a:pPr>
            <a:lnSpc>
              <a:spcPct val="100000"/>
            </a:lnSpc>
          </a:pPr>
          <a:r>
            <a:rPr lang="en-US" sz="1800" baseline="0" dirty="0"/>
            <a:t>Use native Windows 10 controls via XAML islands (Host UWP components)</a:t>
          </a:r>
          <a:endParaRPr lang="en-US" sz="1800" dirty="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dirty="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dirty="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dirty="0"/>
            <a:t>Web API’s + Identity</a:t>
          </a:r>
          <a:endParaRPr lang="en-US" dirty="0"/>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a:t>Supports Raspberry Pi and other devices</a:t>
          </a:r>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dirty="0"/>
            <a:t>You can now run .NET Core apps in small places, including ASP.NET </a:t>
          </a:r>
          <a:endParaRPr lang="en-US" sz="1800" dirty="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Read sensor data</a:t>
          </a:r>
          <a:br>
            <a:rPr lang="en-US" sz="2400" baseline="0"/>
          </a:br>
          <a:r>
            <a:rPr lang="en-US" sz="2400" baseline="0"/>
            <a:t>&amp; write to displays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Works with containers</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custLinFactNeighborY="406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Y="12012">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a:noFill/>
        </a:ln>
      </dgm:spPr>
      <dgm:extLst>
        <a:ext uri="{E40237B7-FDA0-4F09-8148-C483321AD2D9}">
          <dgm14:cNvPr xmlns:dgm14="http://schemas.microsoft.com/office/drawing/2010/diagram" id="0" name="" descr="Monito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7602">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976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5"/>
          <a:srcRect/>
          <a:stretch>
            <a:fillRect l="-5000" r="-5000"/>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Built for .NET developers</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Create custom ML models using C# or F# without having to leave the .NET ecosystem</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Custom ML made easy with </a:t>
          </a:r>
          <a:r>
            <a:rPr lang="en-US" sz="2400" baseline="0" err="1"/>
            <a:t>AutoML</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Extended with TensorFlow &amp; more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Lightbulb and gea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75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a:noFill/>
        </a:ln>
      </dgm:spPr>
      <dgm:extLst>
        <a:ext uri="{E40237B7-FDA0-4F09-8148-C483321AD2D9}">
          <dgm14:cNvPr xmlns:dgm14="http://schemas.microsoft.com/office/drawing/2010/diagram" id="0" name="" descr="Thumbs up sign"/>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dirty="0"/>
            <a:t>Access modern Windows 10 APIs from WPF and WinForms</a:t>
          </a:r>
        </a:p>
        <a:p>
          <a:pPr marL="0" lvl="0" indent="0" algn="ctr" defTabSz="800100">
            <a:lnSpc>
              <a:spcPct val="100000"/>
            </a:lnSpc>
            <a:spcBef>
              <a:spcPct val="0"/>
            </a:spcBef>
            <a:spcAft>
              <a:spcPct val="35000"/>
            </a:spcAft>
            <a:buNone/>
          </a:pPr>
          <a:r>
            <a:rPr lang="en-US" sz="1800" kern="1200" baseline="0" dirty="0"/>
            <a:t>Use native Windows 10 controls via XAML islands (Host UWP components)</a:t>
          </a:r>
          <a:endParaRPr lang="en-US" sz="1800" kern="1200" dirty="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dirty="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dirty="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dirty="0"/>
            <a:t>Web API’s + Identity</a:t>
          </a:r>
          <a:endParaRPr lang="en-US" sz="2600" kern="1200" dirty="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1054347"/>
          <a:ext cx="1104468" cy="1104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308784"/>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Supports Raspberry Pi and other devices</a:t>
          </a:r>
        </a:p>
      </dsp:txBody>
      <dsp:txXfrm>
        <a:off x="109481" y="2308784"/>
        <a:ext cx="3384155" cy="813559"/>
      </dsp:txXfrm>
    </dsp:sp>
    <dsp:sp modelId="{9247A9F3-3C44-4118-94A0-90A6015918F1}">
      <dsp:nvSpPr>
        <dsp:cNvPr id="0" name=""/>
        <dsp:cNvSpPr/>
      </dsp:nvSpPr>
      <dsp:spPr>
        <a:xfrm>
          <a:off x="6955" y="3214651"/>
          <a:ext cx="3589207" cy="64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dirty="0"/>
            <a:t>You can now run .NET Core apps in small places, including ASP.NET </a:t>
          </a:r>
          <a:endParaRPr lang="en-US" sz="1800" kern="1200" dirty="0"/>
        </a:p>
      </dsp:txBody>
      <dsp:txXfrm>
        <a:off x="6955" y="3214651"/>
        <a:ext cx="3589207" cy="642063"/>
      </dsp:txXfrm>
    </dsp:sp>
    <dsp:sp modelId="{AA30765A-80B4-4B96-ADE6-7DC14350B0DC}">
      <dsp:nvSpPr>
        <dsp:cNvPr id="0" name=""/>
        <dsp:cNvSpPr/>
      </dsp:nvSpPr>
      <dsp:spPr>
        <a:xfrm>
          <a:off x="5226233" y="925928"/>
          <a:ext cx="999954" cy="10716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265876"/>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Read sensor data</a:t>
          </a:r>
          <a:br>
            <a:rPr lang="en-US" sz="2400" kern="1200" baseline="0"/>
          </a:br>
          <a:r>
            <a:rPr lang="en-US" sz="2400" kern="1200" baseline="0"/>
            <a:t>&amp; write to displays</a:t>
          </a:r>
          <a:endParaRPr lang="en-US" sz="2400" kern="1200"/>
        </a:p>
      </dsp:txBody>
      <dsp:txXfrm>
        <a:off x="4148397" y="2265876"/>
        <a:ext cx="3155625" cy="813559"/>
      </dsp:txXfrm>
    </dsp:sp>
    <dsp:sp modelId="{3F1F6005-FCFE-4A2B-BE68-A1F6E1439CDC}">
      <dsp:nvSpPr>
        <dsp:cNvPr id="0" name=""/>
        <dsp:cNvSpPr/>
      </dsp:nvSpPr>
      <dsp:spPr>
        <a:xfrm>
          <a:off x="4159821" y="3171947"/>
          <a:ext cx="3155625" cy="91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kern="1200"/>
        </a:p>
      </dsp:txBody>
      <dsp:txXfrm>
        <a:off x="4159821" y="3171947"/>
        <a:ext cx="3155625" cy="917394"/>
      </dsp:txXfrm>
    </dsp:sp>
    <dsp:sp modelId="{887A2411-E56E-4B51-8FD1-B1B16073166D}">
      <dsp:nvSpPr>
        <dsp:cNvPr id="0" name=""/>
        <dsp:cNvSpPr/>
      </dsp:nvSpPr>
      <dsp:spPr>
        <a:xfrm>
          <a:off x="8908613" y="1057423"/>
          <a:ext cx="1050913" cy="1087956"/>
        </a:xfrm>
        <a:prstGeom prst="rect">
          <a:avLst/>
        </a:prstGeom>
        <a:blipFill rotWithShape="1">
          <a:blip xmlns:r="http://schemas.openxmlformats.org/officeDocument/2006/relationships" r:embed="rId5"/>
          <a:srcRect/>
          <a:stretch>
            <a:fillRect l="-5000" r="-5000"/>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262301"/>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Works with containers</a:t>
          </a:r>
          <a:endParaRPr lang="en-US" sz="2000" kern="1200"/>
        </a:p>
      </dsp:txBody>
      <dsp:txXfrm>
        <a:off x="7856257" y="2262301"/>
        <a:ext cx="3155625" cy="813559"/>
      </dsp:txXfrm>
    </dsp:sp>
    <dsp:sp modelId="{7F7F6124-89A7-483E-9F78-684E5A198A9B}">
      <dsp:nvSpPr>
        <dsp:cNvPr id="0" name=""/>
        <dsp:cNvSpPr/>
      </dsp:nvSpPr>
      <dsp:spPr>
        <a:xfrm>
          <a:off x="7856257" y="3123088"/>
          <a:ext cx="3155625" cy="6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kern="1200"/>
        </a:p>
      </dsp:txBody>
      <dsp:txXfrm>
        <a:off x="7856257" y="3123088"/>
        <a:ext cx="3155625" cy="646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893853"/>
          <a:ext cx="1104468" cy="11044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129310"/>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Built for .NET developers</a:t>
          </a:r>
          <a:endParaRPr lang="en-US" sz="2400" kern="1200"/>
        </a:p>
      </dsp:txBody>
      <dsp:txXfrm>
        <a:off x="109481" y="2129310"/>
        <a:ext cx="3384155" cy="813559"/>
      </dsp:txXfrm>
    </dsp:sp>
    <dsp:sp modelId="{9247A9F3-3C44-4118-94A0-90A6015918F1}">
      <dsp:nvSpPr>
        <dsp:cNvPr id="0" name=""/>
        <dsp:cNvSpPr/>
      </dsp:nvSpPr>
      <dsp:spPr>
        <a:xfrm>
          <a:off x="6955" y="3003794"/>
          <a:ext cx="3589207" cy="93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Create custom ML models using C# or F# without having to leave the .NET ecosystem</a:t>
          </a:r>
          <a:endParaRPr lang="en-US" sz="1800" kern="1200"/>
        </a:p>
      </dsp:txBody>
      <dsp:txXfrm>
        <a:off x="6955" y="3003794"/>
        <a:ext cx="3589207" cy="936289"/>
      </dsp:txXfrm>
    </dsp:sp>
    <dsp:sp modelId="{AA30765A-80B4-4B96-ADE6-7DC14350B0DC}">
      <dsp:nvSpPr>
        <dsp:cNvPr id="0" name=""/>
        <dsp:cNvSpPr/>
      </dsp:nvSpPr>
      <dsp:spPr>
        <a:xfrm>
          <a:off x="5226233" y="897919"/>
          <a:ext cx="999954" cy="1071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108732"/>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Custom ML made easy with </a:t>
          </a:r>
          <a:r>
            <a:rPr lang="en-US" sz="2400" kern="1200" baseline="0" err="1"/>
            <a:t>AutoML</a:t>
          </a:r>
          <a:endParaRPr lang="en-US" sz="2400" kern="1200"/>
        </a:p>
      </dsp:txBody>
      <dsp:txXfrm>
        <a:off x="4148397" y="2108732"/>
        <a:ext cx="3155625" cy="813559"/>
      </dsp:txXfrm>
    </dsp:sp>
    <dsp:sp modelId="{3F1F6005-FCFE-4A2B-BE68-A1F6E1439CDC}">
      <dsp:nvSpPr>
        <dsp:cNvPr id="0" name=""/>
        <dsp:cNvSpPr/>
      </dsp:nvSpPr>
      <dsp:spPr>
        <a:xfrm>
          <a:off x="4159821" y="2999900"/>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kern="1200"/>
        </a:p>
      </dsp:txBody>
      <dsp:txXfrm>
        <a:off x="4159821" y="2999900"/>
        <a:ext cx="3155625" cy="952801"/>
      </dsp:txXfrm>
    </dsp:sp>
    <dsp:sp modelId="{887A2411-E56E-4B51-8FD1-B1B16073166D}">
      <dsp:nvSpPr>
        <dsp:cNvPr id="0" name=""/>
        <dsp:cNvSpPr/>
      </dsp:nvSpPr>
      <dsp:spPr>
        <a:xfrm>
          <a:off x="8908613" y="893853"/>
          <a:ext cx="1050913" cy="10879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112798"/>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Extended with TensorFlow &amp; more</a:t>
          </a:r>
          <a:endParaRPr lang="en-US" sz="2000" kern="1200"/>
        </a:p>
      </dsp:txBody>
      <dsp:txXfrm>
        <a:off x="7856257" y="2112798"/>
        <a:ext cx="3155625" cy="813559"/>
      </dsp:txXfrm>
    </dsp:sp>
    <dsp:sp modelId="{7F7F6124-89A7-483E-9F78-684E5A198A9B}">
      <dsp:nvSpPr>
        <dsp:cNvPr id="0" name=""/>
        <dsp:cNvSpPr/>
      </dsp:nvSpPr>
      <dsp:spPr>
        <a:xfrm>
          <a:off x="7856257" y="2976735"/>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kern="1200"/>
        </a:p>
      </dsp:txBody>
      <dsp:txXfrm>
        <a:off x="7856257" y="2976735"/>
        <a:ext cx="3155625" cy="95280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uget.org/packages/System.Device.Gpi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September 23-25, 2019</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94418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for Windows Desktop (Windows Forms/WPF fully compatible with their .NET framework counterparts.)</a:t>
            </a:r>
          </a:p>
          <a:p>
            <a:r>
              <a:rPr lang="en-US" dirty="0"/>
              <a:t>Can be ported to .NET Core unless they depend on some other feature that is not supported in .NET Core, such as .NET Remoting or advanced WCF features</a:t>
            </a:r>
          </a:p>
          <a:p>
            <a:r>
              <a:rPr lang="en-US" dirty="0"/>
              <a:t>Porting is not trivial and requires some changes to the source code.</a:t>
            </a:r>
          </a:p>
          <a:p>
            <a:r>
              <a:rPr lang="en-US" dirty="0"/>
              <a:t>The designers in Visual Studio 2019 don’t work yet on .NET Core projects.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78522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10/8/2019 2:52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96828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make deploying, testing and collecting telemetry easy, we’re announcing today the release of .NET Core 3.0 Windows Apps support in App Center.  </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56426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15113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1489960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 - ASP.NET Core application hosting long-running background processes instead of responding to client requests. </a:t>
            </a:r>
          </a:p>
          <a:p>
            <a:pPr lvl="1"/>
            <a:r>
              <a:rPr lang="en-US" dirty="0"/>
              <a:t>On Windows, the application can act as a Windows Service.</a:t>
            </a:r>
          </a:p>
          <a:p>
            <a:pPr lvl="1"/>
            <a:r>
              <a:rPr lang="en-US" dirty="0"/>
              <a:t>On Linux, it can run as a </a:t>
            </a:r>
            <a:r>
              <a:rPr lang="en-US" dirty="0" err="1"/>
              <a:t>systemd</a:t>
            </a:r>
            <a:r>
              <a:rPr lang="en-US" dirty="0"/>
              <a:t> service</a:t>
            </a:r>
          </a:p>
          <a:p>
            <a:pPr lvl="1"/>
            <a:endParaRPr lang="en-US" dirty="0"/>
          </a:p>
          <a:p>
            <a:pPr lvl="1"/>
            <a:r>
              <a:rPr lang="en-US" dirty="0"/>
              <a:t>We’ve added a ton of features to ASP.NET Core in version 3.0 on order to make building resilient microservices easier. </a:t>
            </a:r>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JSON.NET as the library for serializing and deserializing JSON has been replaced with a built-in JSON library with focus on high performance and minimal memory allocation. JSON.NET can still be installed into the project and used instead.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To make applications smaller by default and reduce the number of dependencies, several libraries were removed from the basic SDK and must now be added manually when needed.</a:t>
            </a:r>
          </a:p>
          <a:p>
            <a:r>
              <a:rPr lang="en-US" dirty="0"/>
              <a:t>3. Endpoint routing which was first introduced in .NET Core 2.2 has been further improved. Its main advantage is better interaction between routing and the middleware.</a:t>
            </a:r>
          </a:p>
          <a:p>
            <a:r>
              <a:rPr lang="en-US" dirty="0"/>
              <a:t>4. ASP.NET Adding features are more granular. Use Routing, Endpoints, Razor Pages and etc.</a:t>
            </a:r>
          </a:p>
          <a:p>
            <a:endParaRPr lang="en-US" dirty="0"/>
          </a:p>
          <a:p>
            <a:r>
              <a:rPr lang="en-US" dirty="0"/>
              <a:t>** Gotchas: Order now matters .</a:t>
            </a:r>
            <a:r>
              <a:rPr lang="en-US" dirty="0" err="1"/>
              <a:t>UseRouting</a:t>
            </a:r>
            <a:r>
              <a:rPr lang="en-US" dirty="0"/>
              <a:t>() must occur before you add Identity/Authorization.  Areas that require authorization will stop working and anyone can get to previously protected areas.</a:t>
            </a:r>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237528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Linq</a:t>
            </a:r>
            <a:r>
              <a:rPr lang="en-US" dirty="0"/>
              <a:t> Changes - will not combine server side and client side queries.</a:t>
            </a:r>
          </a:p>
          <a:p>
            <a:r>
              <a:rPr lang="en-US" dirty="0"/>
              <a:t>2. No more </a:t>
            </a:r>
            <a:r>
              <a:rPr lang="en-US" dirty="0" err="1"/>
              <a:t>Microsoft.AspNetCore.All</a:t>
            </a:r>
            <a:r>
              <a:rPr lang="en-US" dirty="0"/>
              <a:t> package, Add individual feature packages as needed.</a:t>
            </a:r>
          </a:p>
          <a:p>
            <a:r>
              <a:rPr lang="en-US" dirty="0"/>
              <a:t>3. Follow the Migration Documentation closely: https://docs.microsoft.com/en-us/aspnet/core/migration/22-to-30?view=aspnetcore-3.0&amp;tabs=visual-studio</a:t>
            </a:r>
          </a:p>
          <a:p>
            <a:r>
              <a:rPr lang="en-US" dirty="0"/>
              <a:t>4. New Identity UI package project middleware template changes. (New Identity Area)</a:t>
            </a:r>
          </a:p>
          <a:p>
            <a:r>
              <a:rPr lang="en-US" dirty="0"/>
              <a:t>5. Changes to Host Builder </a:t>
            </a:r>
            <a:r>
              <a:rPr lang="en-US" dirty="0" err="1"/>
              <a:t>program.cs</a:t>
            </a:r>
            <a:r>
              <a:rPr lang="en-US" dirty="0"/>
              <a:t> &amp;&amp; </a:t>
            </a:r>
            <a:r>
              <a:rPr lang="en-US" dirty="0" err="1"/>
              <a:t>WebHostBuilder</a:t>
            </a:r>
            <a:r>
              <a:rPr lang="en-US" dirty="0"/>
              <a:t> </a:t>
            </a:r>
            <a:r>
              <a:rPr lang="en-US" dirty="0" err="1"/>
              <a:t>startup.cs</a:t>
            </a:r>
            <a:endParaRPr lang="en-US" dirty="0"/>
          </a:p>
          <a:p>
            <a:r>
              <a:rPr lang="en-US" dirty="0"/>
              <a:t>6. Improved JSON support, replaces need for JSON.NET package.</a:t>
            </a:r>
          </a:p>
          <a:p>
            <a:r>
              <a:rPr lang="en-US" dirty="0"/>
              <a:t>7. Startup changes order matters </a:t>
            </a:r>
            <a:r>
              <a:rPr lang="en-US" dirty="0" err="1"/>
              <a:t>UseStaticFiles</a:t>
            </a:r>
            <a:r>
              <a:rPr lang="en-US" dirty="0"/>
              <a:t>, </a:t>
            </a:r>
            <a:r>
              <a:rPr lang="en-US" dirty="0" err="1"/>
              <a:t>UseRouting</a:t>
            </a:r>
            <a:r>
              <a:rPr lang="en-US" dirty="0"/>
              <a:t>, </a:t>
            </a:r>
            <a:r>
              <a:rPr lang="en-US" dirty="0" err="1"/>
              <a:t>UseCors</a:t>
            </a:r>
            <a:r>
              <a:rPr lang="en-US" dirty="0"/>
              <a:t>, </a:t>
            </a:r>
            <a:r>
              <a:rPr lang="en-US" dirty="0" err="1"/>
              <a:t>UseAuthentication</a:t>
            </a:r>
            <a:r>
              <a:rPr lang="en-US" dirty="0"/>
              <a:t>, </a:t>
            </a:r>
            <a:r>
              <a:rPr lang="en-US" dirty="0" err="1"/>
              <a:t>UseAutorization</a:t>
            </a:r>
            <a:r>
              <a:rPr lang="en-US" dirty="0"/>
              <a:t>, </a:t>
            </a:r>
            <a:r>
              <a:rPr lang="en-US" dirty="0" err="1"/>
              <a:t>UseEndpoints</a:t>
            </a:r>
            <a:r>
              <a:rPr lang="en-US" dirty="0"/>
              <a:t>.  (Wrong order and Identity will be broken, yet the website appears to work but is broken.) </a:t>
            </a:r>
          </a:p>
          <a:p>
            <a:r>
              <a:rPr lang="en-US" dirty="0"/>
              <a:t>8. Review the Breaking API changes section.</a:t>
            </a:r>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98427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.NET Core 3 adds more features to complete the story: web, cloud, mobile, games, IoT, and AI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gRPC</a:t>
            </a:r>
            <a:r>
              <a:rPr lang="en-US" dirty="0"/>
              <a:t> is a modern high-performance contract-first RPC - alternative to </a:t>
            </a:r>
            <a:r>
              <a:rPr lang="en-US" dirty="0" err="1"/>
              <a:t>wcf</a:t>
            </a:r>
            <a:r>
              <a:rPr lang="en-US" dirty="0"/>
              <a:t> which has limited support in core 3. its performance benefits are most obvious when many RPC calls and large payloads are required.  Although a </a:t>
            </a:r>
            <a:r>
              <a:rPr lang="en-US" dirty="0" err="1"/>
              <a:t>gRPC</a:t>
            </a:r>
            <a:r>
              <a:rPr lang="en-US" dirty="0"/>
              <a:t> library for C# has been available for a while, .NET Core 3.0 and Visual Studio 2019 now include first-class support with project templates and tooling to make development easier.</a:t>
            </a:r>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129086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that we support ARM32/ARM64 (that’s for the Pi and friends) but also x64 for devices that need more horse power. This matches the IoT edge offering</a:t>
            </a:r>
          </a:p>
          <a:p>
            <a:r>
              <a:rPr lang="en-US"/>
              <a:t>We offer a new API, in this package: </a:t>
            </a:r>
            <a:r>
              <a:rPr lang="en-US">
                <a:hlinkClick r:id="rId3"/>
              </a:rPr>
              <a:t>https://www.nuget.org/packages/System.Device.Gpio</a:t>
            </a:r>
            <a:r>
              <a:rPr lang="en-US"/>
              <a:t>. Supports GPIO, PWM, SPI and I2C.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39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Support for new scenarios such as Sales Forecasting, Anomaly Detection</a:t>
            </a:r>
          </a:p>
          <a:p>
            <a:r>
              <a:rPr lang="en-US" sz="1200" b="0" i="0" kern="1200">
                <a:solidFill>
                  <a:schemeClr val="tx1"/>
                </a:solidFill>
                <a:effectLst/>
                <a:latin typeface="+mn-lt"/>
                <a:ea typeface="+mn-ea"/>
                <a:cs typeface="+mn-cs"/>
              </a:rPr>
              <a:t>General availability of TensorFlow and ONNX support </a:t>
            </a:r>
          </a:p>
          <a:p>
            <a:r>
              <a:rPr lang="en-US" sz="1200" b="0" i="0" kern="1200">
                <a:solidFill>
                  <a:schemeClr val="tx1"/>
                </a:solidFill>
                <a:effectLst/>
                <a:latin typeface="+mn-lt"/>
                <a:ea typeface="+mn-ea"/>
                <a:cs typeface="+mn-cs"/>
              </a:rPr>
              <a:t>Preview: Native database loader that enables training directly against relational databases</a:t>
            </a:r>
          </a:p>
          <a:p>
            <a:r>
              <a:rPr lang="en-US" sz="1200" b="0" i="0" kern="1200">
                <a:solidFill>
                  <a:schemeClr val="tx1"/>
                </a:solidFill>
                <a:effectLst/>
                <a:latin typeface="+mn-lt"/>
                <a:ea typeface="+mn-ea"/>
                <a:cs typeface="+mn-cs"/>
              </a:rPr>
              <a:t>Preview: Build custom deep learning models using </a:t>
            </a:r>
            <a:r>
              <a:rPr lang="en-US" sz="1200" b="0" i="0" kern="1200" err="1">
                <a:solidFill>
                  <a:schemeClr val="tx1"/>
                </a:solidFill>
                <a:effectLst/>
                <a:latin typeface="+mn-lt"/>
                <a:ea typeface="+mn-ea"/>
                <a:cs typeface="+mn-cs"/>
              </a:rPr>
              <a:t>Tensorflow</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Support .NET Core 3 - New scenarios in Model Builder - GitHub Issue classification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"and we're working on adding some cool stuff, which we'll show you an example of in the next demo" .. or something like that (because deep learning for Model Builder won't be released for a while)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14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236516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Explain – Long Term Support</a:t>
            </a:r>
          </a:p>
        </p:txBody>
      </p:sp>
      <p:sp>
        <p:nvSpPr>
          <p:cNvPr id="4" name="Slide Number Placeholder 3"/>
          <p:cNvSpPr>
            <a:spLocks noGrp="1"/>
          </p:cNvSpPr>
          <p:nvPr>
            <p:ph type="sldNum" sz="quarter" idx="5"/>
          </p:nvPr>
        </p:nvSpPr>
        <p:spPr/>
        <p:txBody>
          <a:bodyPr/>
          <a:lstStyle/>
          <a:p>
            <a:fld id="{6A5AC7CE-2342-439D-99E9-F1094D4D7F89}" type="slidenum">
              <a:rPr lang="en-US" smtClean="0"/>
              <a:t>27</a:t>
            </a:fld>
            <a:endParaRPr lang="en-US"/>
          </a:p>
        </p:txBody>
      </p:sp>
    </p:spTree>
    <p:extLst>
      <p:ext uri="{BB962C8B-B14F-4D97-AF65-F5344CB8AC3E}">
        <p14:creationId xmlns:p14="http://schemas.microsoft.com/office/powerpoint/2010/main" val="2075438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26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3234791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2.0 Focus</a:t>
            </a:r>
          </a:p>
          <a:p>
            <a:r>
              <a:rPr lang="en-US" dirty="0"/>
              <a:t>Console Applications,  Entity Framework Core, ASP.NET MVC, Razor Pages, and </a:t>
            </a:r>
            <a:r>
              <a:rPr lang="en-US" dirty="0" err="1"/>
              <a:t>WebAPI</a:t>
            </a:r>
            <a:endParaRPr lang="en-US" dirty="0"/>
          </a:p>
          <a:p>
            <a:endParaRPr lang="en-US" dirty="0"/>
          </a:p>
          <a:p>
            <a:r>
              <a:rPr lang="en-US" dirty="0"/>
              <a:t>.NET Core 3.0 Focus</a:t>
            </a:r>
          </a:p>
          <a:p>
            <a:r>
              <a:rPr lang="en-US" dirty="0"/>
              <a:t>Windows Forms, WPF, COM Support(Windows only).  Entity Framework 3.0, EF 6.3, </a:t>
            </a:r>
            <a:r>
              <a:rPr lang="en-US" dirty="0" err="1"/>
              <a:t>gRpc</a:t>
            </a:r>
            <a:r>
              <a:rPr lang="en-US" dirty="0"/>
              <a:t>, Work Services, </a:t>
            </a:r>
            <a:r>
              <a:rPr lang="en-US" dirty="0" err="1"/>
              <a:t>Blazor</a:t>
            </a:r>
            <a:r>
              <a:rPr lang="en-US" dirty="0"/>
              <a:t> Server Side</a:t>
            </a:r>
          </a:p>
          <a:p>
            <a:endParaRPr lang="en-US" dirty="0"/>
          </a:p>
          <a:p>
            <a:r>
              <a:rPr lang="en-US" dirty="0"/>
              <a:t>NET Core 3.0 is also the first .NET runtime to fully support C# 8.0</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Nullable reference types</a:t>
            </a:r>
          </a:p>
          <a:p>
            <a:r>
              <a:rPr lang="en-US" sz="1200" kern="1200" dirty="0">
                <a:solidFill>
                  <a:schemeClr val="tx1"/>
                </a:solidFill>
                <a:effectLst/>
                <a:latin typeface="+mn-lt"/>
                <a:ea typeface="+mn-ea"/>
                <a:cs typeface="+mn-cs"/>
              </a:rPr>
              <a:t>Improvements to pattern matching (tuple and switch patterns)</a:t>
            </a:r>
          </a:p>
          <a:p>
            <a:r>
              <a:rPr lang="en-US" sz="1200" kern="1200" dirty="0">
                <a:solidFill>
                  <a:schemeClr val="tx1"/>
                </a:solidFill>
                <a:effectLst/>
                <a:latin typeface="+mn-lt"/>
                <a:ea typeface="+mn-ea"/>
                <a:cs typeface="+mn-cs"/>
              </a:rPr>
              <a:t>Positional patterns</a:t>
            </a:r>
          </a:p>
          <a:p>
            <a:r>
              <a:rPr lang="en-US" sz="1200" kern="1200" dirty="0">
                <a:solidFill>
                  <a:schemeClr val="tx1"/>
                </a:solidFill>
                <a:effectLst/>
                <a:latin typeface="+mn-lt"/>
                <a:ea typeface="+mn-ea"/>
                <a:cs typeface="+mn-cs"/>
              </a:rPr>
              <a:t>Property patterns</a:t>
            </a:r>
          </a:p>
          <a:p>
            <a:r>
              <a:rPr lang="en-US" sz="1200" kern="1200" dirty="0">
                <a:solidFill>
                  <a:schemeClr val="tx1"/>
                </a:solidFill>
                <a:effectLst/>
                <a:latin typeface="+mn-lt"/>
                <a:ea typeface="+mn-ea"/>
                <a:cs typeface="+mn-cs"/>
              </a:rPr>
              <a:t>Asynchronous streams</a:t>
            </a:r>
          </a:p>
          <a:p>
            <a:r>
              <a:rPr lang="en-US" sz="1200" kern="1200" dirty="0">
                <a:solidFill>
                  <a:schemeClr val="tx1"/>
                </a:solidFill>
                <a:effectLst/>
                <a:latin typeface="+mn-lt"/>
                <a:ea typeface="+mn-ea"/>
                <a:cs typeface="+mn-cs"/>
              </a:rPr>
              <a:t>Ranges and indices</a:t>
            </a:r>
          </a:p>
          <a:p>
            <a:r>
              <a:rPr lang="en-US" sz="1200" kern="1200" dirty="0">
                <a:solidFill>
                  <a:schemeClr val="tx1"/>
                </a:solidFill>
                <a:effectLst/>
                <a:latin typeface="+mn-lt"/>
                <a:ea typeface="+mn-ea"/>
                <a:cs typeface="+mn-cs"/>
              </a:rPr>
              <a:t>Using declaration</a:t>
            </a:r>
          </a:p>
          <a:p>
            <a:r>
              <a:rPr lang="en-US" sz="1200" kern="1200" dirty="0">
                <a:solidFill>
                  <a:schemeClr val="tx1"/>
                </a:solidFill>
                <a:effectLst/>
                <a:latin typeface="+mn-lt"/>
                <a:ea typeface="+mn-ea"/>
                <a:cs typeface="+mn-cs"/>
              </a:rPr>
              <a:t>Static local functions</a:t>
            </a:r>
          </a:p>
          <a:p>
            <a:r>
              <a:rPr lang="en-US" dirty="0"/>
              <a:t>https://www.dotnetcurry.com/csharp/1489/csharp-8-visual-studio-2019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401004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317346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Gotcha: I have ported several ASP.NET projects and there are some queries that worked in EF Core 2.x might not work as written in EF Core 3.0.   </a:t>
            </a:r>
          </a:p>
          <a:p>
            <a:r>
              <a:rPr lang="en-US" dirty="0"/>
              <a:t>EF 2.0 would run some </a:t>
            </a:r>
            <a:r>
              <a:rPr lang="en-US" dirty="0" err="1"/>
              <a:t>linq</a:t>
            </a:r>
            <a:r>
              <a:rPr lang="en-US" dirty="0"/>
              <a:t> queries on both sever and client and EF 3.0 will now throw an error.  My Issue was use of a </a:t>
            </a:r>
            <a:r>
              <a:rPr lang="en-US" dirty="0" err="1"/>
              <a:t>GroupBy</a:t>
            </a:r>
            <a:r>
              <a:rPr lang="en-US" dirty="0"/>
              <a:t> clause.</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339948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512579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279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52" r:id="rId10"/>
    <p:sldLayoutId id="2147483753" r:id="rId11"/>
    <p:sldLayoutId id="2147483728" r:id="rId12"/>
    <p:sldLayoutId id="2147483726" r:id="rId13"/>
    <p:sldLayoutId id="2147483754" r:id="rId14"/>
    <p:sldLayoutId id="2147483759"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aka.ms/portabilityAnalyz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79.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otnet-presentations/dotnetconf2019/tree/master/Technical"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docs.microsoft.com/en-us/aspnet/core/migration/22-to-30?view=aspnetcore-3.0&amp;tabs=visual-stud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1680460"/>
          </a:xfrm>
        </p:spPr>
        <p:txBody>
          <a:bodyPr/>
          <a:lstStyle/>
          <a:p>
            <a:r>
              <a:rPr lang="en-US" sz="5400" dirty="0"/>
              <a:t>.NET Core 3.0 for Windows Desktop</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007966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dirty="0"/>
              <a:t>.NET Core 3.0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5817387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3249864"/>
          </a:xfrm>
        </p:spPr>
        <p:txBody>
          <a:bodyPr/>
          <a:lstStyle/>
          <a:p>
            <a:r>
              <a:rPr lang="en-US" dirty="0"/>
              <a:t>New apps</a:t>
            </a:r>
          </a:p>
          <a:p>
            <a:pPr lvl="1"/>
            <a:r>
              <a:rPr lang="en-US" dirty="0">
                <a:solidFill>
                  <a:srgbClr val="00B050"/>
                </a:solidFill>
              </a:rPr>
              <a:t> .NET Core</a:t>
            </a:r>
          </a:p>
          <a:p>
            <a:r>
              <a:rPr lang="en-US" dirty="0"/>
              <a:t>Completed apps in maintenance </a:t>
            </a:r>
          </a:p>
          <a:p>
            <a:pPr lvl="1"/>
            <a:r>
              <a:rPr lang="en-US" dirty="0">
                <a:solidFill>
                  <a:srgbClr val="00B050"/>
                </a:solidFill>
              </a:rPr>
              <a:t>OK to leave on .NET Framework</a:t>
            </a:r>
          </a:p>
          <a:p>
            <a:r>
              <a:rPr lang="en-US" dirty="0"/>
              <a:t>Existing apps in active development</a:t>
            </a:r>
          </a:p>
          <a:p>
            <a:pPr lvl="1"/>
            <a:r>
              <a:rPr lang="en-US" dirty="0">
                <a:solidFill>
                  <a:srgbClr val="00B050"/>
                </a:solidFill>
              </a:rPr>
              <a:t>Consider porting to .NET Core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How to choose: .NET Framework or .NET Core?</a:t>
            </a:r>
          </a:p>
        </p:txBody>
      </p:sp>
    </p:spTree>
    <p:extLst>
      <p:ext uri="{BB962C8B-B14F-4D97-AF65-F5344CB8AC3E}">
        <p14:creationId xmlns:p14="http://schemas.microsoft.com/office/powerpoint/2010/main" val="803466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1161778" cy="553998"/>
          </a:xfrm>
        </p:spPr>
        <p:txBody>
          <a:bodyPr/>
          <a:lstStyle/>
          <a:p>
            <a:r>
              <a:rPr lang="en-US" sz="4710" dirty="0">
                <a:cs typeface="Segoe UI"/>
              </a:rPr>
              <a:t>How compatible is my app with .NET Core?</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740" y="1578942"/>
            <a:ext cx="11018520" cy="1922449"/>
          </a:xfrm>
        </p:spPr>
        <p:txBody>
          <a:bodyPr/>
          <a:lstStyle/>
          <a:p>
            <a:pPr marL="0" indent="0">
              <a:buNone/>
            </a:pPr>
            <a:r>
              <a:rPr lang="en-US" dirty="0"/>
              <a:t>Portability Analyzer </a:t>
            </a:r>
          </a:p>
          <a:p>
            <a:pPr lvl="1"/>
            <a:r>
              <a:rPr lang="en-US" dirty="0">
                <a:solidFill>
                  <a:schemeClr val="tx1"/>
                </a:solidFill>
                <a:cs typeface="Arial" panose="020B0604020202020204" pitchFamily="34" charset="0"/>
              </a:rPr>
              <a:t>will show all APIs from your code that are not in .NET Core 3.0</a:t>
            </a:r>
          </a:p>
          <a:p>
            <a:pPr lvl="1"/>
            <a:r>
              <a:rPr lang="en-US" dirty="0">
                <a:solidFill>
                  <a:srgbClr val="0070C0"/>
                </a:solidFill>
                <a:hlinkClick r:id="rId3">
                  <a:extLst>
                    <a:ext uri="{A12FA001-AC4F-418D-AE19-62706E023703}">
                      <ahyp:hlinkClr xmlns:ahyp="http://schemas.microsoft.com/office/drawing/2018/hyperlinkcolor" val="tx"/>
                    </a:ext>
                  </a:extLst>
                </a:hlinkClick>
              </a:rPr>
              <a:t>https://aka.ms/</a:t>
            </a:r>
            <a:r>
              <a:rPr lang="en-US" dirty="0">
                <a:solidFill>
                  <a:srgbClr val="0070C0"/>
                </a:solidFill>
                <a:hlinkClick r:id="rId4">
                  <a:extLst>
                    <a:ext uri="{A12FA001-AC4F-418D-AE19-62706E023703}">
                      <ahyp:hlinkClr xmlns:ahyp="http://schemas.microsoft.com/office/drawing/2018/hyperlinkcolor" val="tx"/>
                    </a:ext>
                  </a:extLst>
                </a:hlinkClick>
              </a:rPr>
              <a:t>portabilityAnalyzer</a:t>
            </a:r>
            <a:endParaRPr lang="en-US" dirty="0">
              <a:solidFill>
                <a:srgbClr val="0070C0"/>
              </a:solidFill>
            </a:endParaRPr>
          </a:p>
          <a:p>
            <a:pPr marL="336145" lvl="1" indent="0">
              <a:buNone/>
            </a:pPr>
            <a:endParaRPr lang="en-US" dirty="0">
              <a:solidFill>
                <a:schemeClr val="tx1"/>
              </a:solidFill>
            </a:endParaRPr>
          </a:p>
        </p:txBody>
      </p:sp>
      <p:pic>
        <p:nvPicPr>
          <p:cNvPr id="5" name="Picture 4">
            <a:extLst>
              <a:ext uri="{FF2B5EF4-FFF2-40B4-BE49-F238E27FC236}">
                <a16:creationId xmlns:a16="http://schemas.microsoft.com/office/drawing/2014/main" id="{77AD047C-1847-49D0-8986-A14C1CC3BB73}"/>
              </a:ext>
            </a:extLst>
          </p:cNvPr>
          <p:cNvPicPr>
            <a:picLocks noChangeAspect="1"/>
          </p:cNvPicPr>
          <p:nvPr/>
        </p:nvPicPr>
        <p:blipFill>
          <a:blip r:embed="rId5"/>
          <a:stretch>
            <a:fillRect/>
          </a:stretch>
        </p:blipFill>
        <p:spPr>
          <a:xfrm>
            <a:off x="4019822" y="3356180"/>
            <a:ext cx="3823011" cy="2312627"/>
          </a:xfrm>
          <a:prstGeom prst="rect">
            <a:avLst/>
          </a:prstGeom>
        </p:spPr>
      </p:pic>
      <p:cxnSp>
        <p:nvCxnSpPr>
          <p:cNvPr id="6" name="Straight Connector 5">
            <a:extLst>
              <a:ext uri="{FF2B5EF4-FFF2-40B4-BE49-F238E27FC236}">
                <a16:creationId xmlns:a16="http://schemas.microsoft.com/office/drawing/2014/main" id="{567D26D8-BB58-4BFC-B059-C98AFBB86E3A}"/>
              </a:ext>
            </a:extLst>
          </p:cNvPr>
          <p:cNvCxnSpPr>
            <a:cxnSpLocks/>
          </p:cNvCxnSpPr>
          <p:nvPr/>
        </p:nvCxnSpPr>
        <p:spPr>
          <a:xfrm flipV="1">
            <a:off x="3878594" y="4704879"/>
            <a:ext cx="254975" cy="325528"/>
          </a:xfrm>
          <a:prstGeom prst="line">
            <a:avLst/>
          </a:prstGeom>
          <a:ln w="57150">
            <a:solidFill>
              <a:schemeClr val="bg1">
                <a:lumMod val="65000"/>
              </a:schemeClr>
            </a:solidFill>
          </a:ln>
        </p:spPr>
        <p:style>
          <a:lnRef idx="3">
            <a:schemeClr val="accent3"/>
          </a:lnRef>
          <a:fillRef idx="0">
            <a:schemeClr val="accent3"/>
          </a:fillRef>
          <a:effectRef idx="2">
            <a:schemeClr val="accent3"/>
          </a:effectRef>
          <a:fontRef idx="minor">
            <a:schemeClr val="tx1"/>
          </a:fontRef>
        </p:style>
      </p:cxnSp>
      <p:pic>
        <p:nvPicPr>
          <p:cNvPr id="7" name="Picture 6">
            <a:extLst>
              <a:ext uri="{FF2B5EF4-FFF2-40B4-BE49-F238E27FC236}">
                <a16:creationId xmlns:a16="http://schemas.microsoft.com/office/drawing/2014/main" id="{D2580557-7005-4A13-A440-61FDF441909A}"/>
              </a:ext>
            </a:extLst>
          </p:cNvPr>
          <p:cNvPicPr>
            <a:picLocks noChangeAspect="1"/>
          </p:cNvPicPr>
          <p:nvPr/>
        </p:nvPicPr>
        <p:blipFill>
          <a:blip r:embed="rId6"/>
          <a:stretch>
            <a:fillRect/>
          </a:stretch>
        </p:blipFill>
        <p:spPr>
          <a:xfrm>
            <a:off x="3953974" y="3921676"/>
            <a:ext cx="1027068" cy="1024673"/>
          </a:xfrm>
          <a:prstGeom prst="ellipse">
            <a:avLst/>
          </a:prstGeom>
          <a:scene3d>
            <a:camera prst="orthographicFront"/>
            <a:lightRig rig="threePt" dir="t"/>
          </a:scene3d>
          <a:sp3d>
            <a:bevelT/>
          </a:sp3d>
        </p:spPr>
      </p:pic>
    </p:spTree>
    <p:extLst>
      <p:ext uri="{BB962C8B-B14F-4D97-AF65-F5344CB8AC3E}">
        <p14:creationId xmlns:p14="http://schemas.microsoft.com/office/powerpoint/2010/main" val="3684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App</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Center for .NET Core 3.0 Windows Apps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156966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Easily deploy your app to your QA teams, testers, and app stores </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Collect real-time app diagnostics data, prioritize and fix issues faster</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Track usage patterns, user adoption, and other engagement metrics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lang="en-US" sz="2000" spc="0">
                <a:gradFill>
                  <a:gsLst>
                    <a:gs pos="1250">
                      <a:srgbClr val="FFFFFF"/>
                    </a:gs>
                    <a:gs pos="100000">
                      <a:srgbClr val="FFFFFF"/>
                    </a:gs>
                  </a:gsLst>
                  <a:lin ang="5400000" scaled="0"/>
                </a:gradFill>
                <a:latin typeface="Segoe UI"/>
              </a:rPr>
              <a:t>Now supports WPF and WinForms apps on .NET Core 3.0</a:t>
            </a: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Appcenter.ms</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3858778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2.96296E-6 L -2.70833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665893"/>
          </a:xfrm>
        </p:spPr>
        <p:txBody>
          <a:bodyPr/>
          <a:lstStyle/>
          <a:p>
            <a:r>
              <a:rPr lang="en-US" sz="3200" dirty="0"/>
              <a:t>Before .NET Core 3.0, only self-contained deployments included an executable. Framework-dependent</a:t>
            </a:r>
          </a:p>
          <a:p>
            <a:r>
              <a:rPr lang="en-US" sz="3200" dirty="0"/>
              <a:t>deployments had to be run with dotnet command line tool. In .NET Core 3.0, framework-dependent</a:t>
            </a:r>
          </a:p>
          <a:p>
            <a:r>
              <a:rPr lang="en-US" sz="3200" dirty="0"/>
              <a:t>deployments can also include an executable for a specific target platform.</a:t>
            </a:r>
          </a:p>
          <a:p>
            <a:r>
              <a:rPr lang="en-US" sz="3200" dirty="0"/>
              <a:t>Self-contained deployments support assembly trimming.</a:t>
            </a:r>
          </a:p>
          <a:p>
            <a:r>
              <a:rPr lang="en-US" sz="3200" dirty="0"/>
              <a:t>Both Creation of single-file executables</a:t>
            </a:r>
          </a:p>
          <a:p>
            <a:r>
              <a:rPr lang="en-US" sz="3200" dirty="0"/>
              <a:t>Two-tier JIT &amp; Ready-to-run images.</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Deployment</a:t>
            </a:r>
          </a:p>
        </p:txBody>
      </p:sp>
    </p:spTree>
    <p:extLst>
      <p:ext uri="{BB962C8B-B14F-4D97-AF65-F5344CB8AC3E}">
        <p14:creationId xmlns:p14="http://schemas.microsoft.com/office/powerpoint/2010/main" val="24879031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dirty="0"/>
              <a:t>.NET Core 3.0 ASP.NET &amp; </a:t>
            </a:r>
            <a:r>
              <a:rPr lang="en-US" sz="5400" dirty="0" err="1"/>
              <a:t>Blazor</a:t>
            </a:r>
            <a:endParaRPr lang="en-US" sz="5400" dirty="0"/>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911884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25787"/>
            <a:ext cx="11062699" cy="1793090"/>
          </a:xfrm>
        </p:spPr>
        <p:txBody>
          <a:bodyPr/>
          <a:lstStyle/>
          <a:p>
            <a:r>
              <a:rPr lang="en-US" dirty="0"/>
              <a:t>ASP.NET Core 3.0 </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86155" y="3144811"/>
            <a:ext cx="9860611" cy="2285537"/>
          </a:xfrm>
        </p:spPr>
        <p:txBody>
          <a:bodyPr/>
          <a:lstStyle/>
          <a:p>
            <a:pPr marL="342900" indent="-342900">
              <a:buFont typeface="Arial" panose="020B0604020202020204" pitchFamily="34" charset="0"/>
              <a:buChar char="•"/>
            </a:pPr>
            <a:r>
              <a:rPr lang="en-US" sz="2400" dirty="0"/>
              <a:t>Several libraries were removed from the basic SDK and must now be added manually when needed.</a:t>
            </a:r>
          </a:p>
          <a:p>
            <a:pPr marL="342900" indent="-342900">
              <a:buFont typeface="Arial" panose="020B0604020202020204" pitchFamily="34" charset="0"/>
              <a:buChar char="•"/>
            </a:pPr>
            <a:r>
              <a:rPr lang="en-US" sz="2400" dirty="0"/>
              <a:t>Endpoint routing for better routing with middleware. </a:t>
            </a:r>
          </a:p>
          <a:p>
            <a:pPr marL="342900" indent="-342900">
              <a:buFont typeface="Arial" panose="020B0604020202020204" pitchFamily="34" charset="0"/>
              <a:buChar char="•"/>
            </a:pPr>
            <a:r>
              <a:rPr lang="en-US" sz="2400" dirty="0"/>
              <a:t>Replaced JSON.NET as the library for serializing and deserializing JSON</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5147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dirty="0"/>
              <a:t>Migrating to ASP.NET Core 3.0</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749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What’s new in </a:t>
            </a:r>
            <a:r>
              <a:rPr lang="en-US" dirty="0" err="1"/>
              <a:t>gRC</a:t>
            </a:r>
            <a:r>
              <a:rPr lang="en-US" dirty="0"/>
              <a:t> in .NET Core 3.0</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Although a </a:t>
            </a:r>
            <a:r>
              <a:rPr lang="en-US" dirty="0" err="1"/>
              <a:t>gRPC</a:t>
            </a:r>
            <a:r>
              <a:rPr lang="en-US" dirty="0"/>
              <a:t> library for C# has been available for a while with first-class support with project templates</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3120854"/>
          </a:xfrm>
        </p:spPr>
        <p:txBody>
          <a:bodyPr/>
          <a:lstStyle/>
          <a:p>
            <a:r>
              <a:rPr lang="en-US" sz="3600" dirty="0"/>
              <a:t>Build client-side web UI with .NET instead of JavaScript</a:t>
            </a:r>
          </a:p>
          <a:p>
            <a:r>
              <a:rPr lang="en-US" sz="3600" dirty="0"/>
              <a:t>Write reusable web UI components with C# and Razor</a:t>
            </a:r>
          </a:p>
          <a:p>
            <a:r>
              <a:rPr lang="en-US" sz="3600" dirty="0"/>
              <a:t>Share .NET code with both the client and the server </a:t>
            </a:r>
          </a:p>
          <a:p>
            <a:r>
              <a:rPr lang="en-US" sz="3600" dirty="0"/>
              <a:t>Call into JavaScript libraries &amp; browser APIs as needed</a:t>
            </a:r>
          </a:p>
          <a:p>
            <a:r>
              <a:rPr lang="pl-PL" sz="3600" dirty="0"/>
              <a:t>Go to https://blazor.net</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rgbClr val="7030A0"/>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40889928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&amp; Raspberry Pi</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40578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IoT Support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7962500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15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ML.NET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390840218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7482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b="1" dirty="0"/>
              <a:t>.NET Release Schedule</a:t>
            </a:r>
          </a:p>
        </p:txBody>
      </p:sp>
    </p:spTree>
    <p:extLst>
      <p:ext uri="{BB962C8B-B14F-4D97-AF65-F5344CB8AC3E}">
        <p14:creationId xmlns:p14="http://schemas.microsoft.com/office/powerpoint/2010/main" val="8915038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dirty="0">
                <a:latin typeface="+mn-lt"/>
              </a:rPr>
              <a:t>.NET Core 3.0 released today!</a:t>
            </a:r>
          </a:p>
          <a:p>
            <a:pPr>
              <a:buFont typeface="Arial" panose="020B0604020202020204" pitchFamily="34" charset="0"/>
              <a:buChar char="•"/>
            </a:pPr>
            <a:r>
              <a:rPr lang="en-US" sz="2800" dirty="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118774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.NET 5 (Nov 2020)–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666612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978386"/>
            <a:ext cx="11354714" cy="3342453"/>
          </a:xfrm>
        </p:spPr>
        <p:txBody>
          <a:bodyPr/>
          <a:lstStyle/>
          <a:p>
            <a:r>
              <a:rPr lang="en-US" sz="2800" dirty="0"/>
              <a:t>Presentations from .NET Conf 2019</a:t>
            </a:r>
            <a:br>
              <a:rPr lang="en-US" sz="2800" dirty="0"/>
            </a:br>
            <a:r>
              <a:rPr lang="en-US" sz="2800" dirty="0">
                <a:hlinkClick r:id="rId3"/>
              </a:rPr>
              <a:t>https://github.com/dotnet-presentations/dotnetconf2019/tree/master/Technical</a:t>
            </a:r>
            <a:br>
              <a:rPr lang="en-US" sz="2800" dirty="0"/>
            </a:br>
            <a:br>
              <a:rPr lang="en-US" sz="2800" dirty="0"/>
            </a:br>
            <a:r>
              <a:rPr lang="en-US" sz="3200" dirty="0"/>
              <a:t>Migrating ASP.NET Core 2.x to ASP.NET Core 3.0</a:t>
            </a:r>
            <a:br>
              <a:rPr lang="en-US" sz="2800" dirty="0"/>
            </a:br>
            <a:r>
              <a:rPr lang="en-US" sz="2800" dirty="0">
                <a:hlinkClick r:id="rId4"/>
              </a:rPr>
              <a:t>https://docs.microsoft.com/en-us/aspnet/core/migration/22-to-30?view=aspnetcore-3.0&amp;tabs=visual-studio</a:t>
            </a:r>
            <a:br>
              <a:rPr lang="en-US" sz="2800" dirty="0"/>
            </a:br>
            <a:br>
              <a:rPr lang="en-US" sz="2800" dirty="0"/>
            </a:br>
            <a:endParaRPr lang="en-US" sz="2800" dirty="0"/>
          </a:p>
        </p:txBody>
      </p:sp>
    </p:spTree>
    <p:extLst>
      <p:ext uri="{BB962C8B-B14F-4D97-AF65-F5344CB8AC3E}">
        <p14:creationId xmlns:p14="http://schemas.microsoft.com/office/powerpoint/2010/main" val="1413636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dirty="0"/>
              <a:t>Questions and Answers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5427393" y="265349"/>
            <a:ext cx="6764607" cy="2718821"/>
          </a:xfrm>
        </p:spPr>
        <p:txBody>
          <a:bodyPr/>
          <a:lstStyle/>
          <a:p>
            <a:r>
              <a:rPr lang="en-US" dirty="0"/>
              <a:t>Async </a:t>
            </a:r>
            <a:r>
              <a:rPr lang="en-US" dirty="0" err="1"/>
              <a:t>enumerables</a:t>
            </a:r>
            <a:endParaRPr lang="en-US" dirty="0"/>
          </a:p>
          <a:p>
            <a:r>
              <a:rPr lang="en-US" dirty="0"/>
              <a:t>More patterns in more places</a:t>
            </a:r>
          </a:p>
          <a:p>
            <a:r>
              <a:rPr lang="en-US" dirty="0"/>
              <a:t>Default interface members</a:t>
            </a:r>
          </a:p>
          <a:p>
            <a:r>
              <a:rPr lang="en-US" dirty="0"/>
              <a:t>Indices </a:t>
            </a:r>
            <a:r>
              <a:rPr lang="en-US"/>
              <a:t>and Ranges</a:t>
            </a:r>
            <a:endParaRPr lang="en-US"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a:xfrm>
            <a:off x="269240" y="300144"/>
            <a:ext cx="11655840" cy="899665"/>
          </a:xfrm>
        </p:spPr>
        <p:txBody>
          <a:bodyPr/>
          <a:lstStyle/>
          <a:p>
            <a:r>
              <a:rPr lang="en-US" dirty="0"/>
              <a:t>Improvements:</a:t>
            </a:r>
          </a:p>
        </p:txBody>
      </p:sp>
      <p:sp>
        <p:nvSpPr>
          <p:cNvPr id="4" name="Text Placeholder 1">
            <a:extLst>
              <a:ext uri="{FF2B5EF4-FFF2-40B4-BE49-F238E27FC236}">
                <a16:creationId xmlns:a16="http://schemas.microsoft.com/office/drawing/2014/main" id="{2BE025F1-D876-D74D-8907-943242EF4AAA}"/>
              </a:ext>
            </a:extLst>
          </p:cNvPr>
          <p:cNvSpPr txBox="1">
            <a:spLocks/>
          </p:cNvSpPr>
          <p:nvPr/>
        </p:nvSpPr>
        <p:spPr>
          <a:xfrm>
            <a:off x="269240" y="2546415"/>
            <a:ext cx="6885940" cy="404623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Using statement</a:t>
            </a:r>
          </a:p>
          <a:p>
            <a:r>
              <a:rPr lang="en-US" dirty="0"/>
              <a:t>Static local functions</a:t>
            </a:r>
          </a:p>
          <a:p>
            <a:r>
              <a:rPr lang="en-US" dirty="0" err="1"/>
              <a:t>Readonly</a:t>
            </a:r>
            <a:r>
              <a:rPr lang="en-US" dirty="0"/>
              <a:t> members</a:t>
            </a:r>
          </a:p>
          <a:p>
            <a:r>
              <a:rPr lang="en-US" dirty="0"/>
              <a:t>Null coalescing assignment</a:t>
            </a:r>
          </a:p>
          <a:p>
            <a:r>
              <a:rPr lang="en-US" dirty="0"/>
              <a:t>Unmanaged constraint</a:t>
            </a:r>
          </a:p>
          <a:p>
            <a:r>
              <a:rPr lang="en-US" dirty="0"/>
              <a:t>Interpolated verbatim strings</a:t>
            </a:r>
          </a:p>
        </p:txBody>
      </p:sp>
    </p:spTree>
    <p:extLst>
      <p:ext uri="{BB962C8B-B14F-4D97-AF65-F5344CB8AC3E}">
        <p14:creationId xmlns:p14="http://schemas.microsoft.com/office/powerpoint/2010/main" val="37987617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dirty="0"/>
              <a:t>Entity Framework Core 3.0</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36734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204228"/>
          </a:xfrm>
        </p:spPr>
        <p:txBody>
          <a:bodyPr/>
          <a:lstStyle/>
          <a:p>
            <a:r>
              <a:rPr lang="en-US" sz="3600" dirty="0"/>
              <a:t>LINQ overhaul</a:t>
            </a:r>
          </a:p>
          <a:p>
            <a:pPr lvl="1"/>
            <a:r>
              <a:rPr lang="en-US" sz="2000" dirty="0"/>
              <a:t>New architecture</a:t>
            </a:r>
          </a:p>
          <a:p>
            <a:pPr lvl="1"/>
            <a:r>
              <a:rPr lang="en-US" sz="2000" b="1" dirty="0"/>
              <a:t>Constrained client evaluation</a:t>
            </a:r>
          </a:p>
          <a:p>
            <a:pPr lvl="1"/>
            <a:r>
              <a:rPr lang="en-US" sz="2000" dirty="0"/>
              <a:t>Single SQL query per LINQ query</a:t>
            </a:r>
          </a:p>
          <a:p>
            <a:r>
              <a:rPr lang="en-US" sz="3600" dirty="0"/>
              <a:t>C# 8 support</a:t>
            </a:r>
          </a:p>
          <a:p>
            <a:pPr lvl="1"/>
            <a:r>
              <a:rPr lang="en-US" sz="2000" dirty="0"/>
              <a:t>Async streams</a:t>
            </a:r>
          </a:p>
          <a:p>
            <a:pPr lvl="1"/>
            <a:r>
              <a:rPr lang="en-US" sz="2000" dirty="0"/>
              <a:t>Nullable reference types</a:t>
            </a:r>
          </a:p>
          <a:p>
            <a:r>
              <a:rPr lang="en-US" sz="3600" dirty="0"/>
              <a:t>Cosmos DB provider</a:t>
            </a:r>
          </a:p>
          <a:p>
            <a:r>
              <a:rPr lang="en-US" sz="3600" dirty="0"/>
              <a:t>Database interception</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What’s new in EF Core 3.0</a:t>
            </a:r>
          </a:p>
        </p:txBody>
      </p:sp>
    </p:spTree>
    <p:extLst>
      <p:ext uri="{BB962C8B-B14F-4D97-AF65-F5344CB8AC3E}">
        <p14:creationId xmlns:p14="http://schemas.microsoft.com/office/powerpoint/2010/main" val="190596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3925562"/>
          </a:xfrm>
        </p:spPr>
        <p:txBody>
          <a:bodyPr/>
          <a:lstStyle/>
          <a:p>
            <a:r>
              <a:rPr lang="en-US" dirty="0"/>
              <a:t>Happy with EF 6 features and performance, but need to move to .NET Core?</a:t>
            </a:r>
          </a:p>
          <a:p>
            <a:r>
              <a:rPr lang="en-US" dirty="0"/>
              <a:t>No new features (but some community PRs)</a:t>
            </a:r>
          </a:p>
          <a:p>
            <a:r>
              <a:rPr lang="en-US" dirty="0"/>
              <a:t>No SQL Server spatial on .NET Core</a:t>
            </a:r>
          </a:p>
          <a:p>
            <a:r>
              <a:rPr lang="en-US" dirty="0"/>
              <a:t>No EF designer support yet</a:t>
            </a:r>
          </a:p>
          <a:p>
            <a:r>
              <a:rPr lang="en-US" dirty="0"/>
              <a:t>Providers will need to port to .NET Core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Use EF Core 3.0 unless porting use EF 6.3</a:t>
            </a:r>
          </a:p>
        </p:txBody>
      </p:sp>
    </p:spTree>
    <p:extLst>
      <p:ext uri="{BB962C8B-B14F-4D97-AF65-F5344CB8AC3E}">
        <p14:creationId xmlns:p14="http://schemas.microsoft.com/office/powerpoint/2010/main" val="3647168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7A70A875-E90F-409F-BA88-9969B62F29C3}">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11245976-3b4d-4794-a754-317688483df2"/>
    <ds:schemaRef ds:uri="569b343d-e775-480b-9b2b-6a6986deb9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504</TotalTime>
  <Words>2258</Words>
  <Application>Microsoft Office PowerPoint</Application>
  <PresentationFormat>Widescreen</PresentationFormat>
  <Paragraphs>315</Paragraphs>
  <Slides>30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Segoe UI</vt:lpstr>
      <vt:lpstr>Segoe UI Light</vt:lpstr>
      <vt:lpstr>Segoe UI Semibold</vt:lpstr>
      <vt:lpstr>Wingdings</vt:lpstr>
      <vt:lpstr>Dotnet_Template</vt:lpstr>
      <vt:lpstr>PowerPoint Presentation</vt:lpstr>
      <vt:lpstr>PowerPoint Presentation</vt:lpstr>
      <vt:lpstr>PowerPoint Presentation</vt:lpstr>
      <vt:lpstr>PowerPoint Presentation</vt:lpstr>
      <vt:lpstr>C# 8.0</vt:lpstr>
      <vt:lpstr>Improvements:</vt:lpstr>
      <vt:lpstr>Entity Framework Core 3.0</vt:lpstr>
      <vt:lpstr>What’s new in EF Core 3.0</vt:lpstr>
      <vt:lpstr>Use EF Core 3.0 unless porting use EF 6.3</vt:lpstr>
      <vt:lpstr>.NET Core 3.0 for Windows Desktop</vt:lpstr>
      <vt:lpstr>.NET Core 3.0 for Windows Desktop</vt:lpstr>
      <vt:lpstr>How to choose: .NET Framework or .NET Core?</vt:lpstr>
      <vt:lpstr>How compatible is my app with .NET Core?</vt:lpstr>
      <vt:lpstr>PowerPoint Presentation</vt:lpstr>
      <vt:lpstr>Deployment</vt:lpstr>
      <vt:lpstr>.NET Core 3.0 ASP.NET &amp; Blazor</vt:lpstr>
      <vt:lpstr>ASP.NET Core 3.0</vt:lpstr>
      <vt:lpstr>ASP.NET Core 3.0 </vt:lpstr>
      <vt:lpstr>Migrating to ASP.NET Core 3.0</vt:lpstr>
      <vt:lpstr>What’s new in gRC in .NET Core 3.0</vt:lpstr>
      <vt:lpstr>ASP.NET Core 3.0 Blazor</vt:lpstr>
      <vt:lpstr>      Blazor</vt:lpstr>
      <vt:lpstr>.NET Core 3.0 &amp; Raspberry Pi</vt:lpstr>
      <vt:lpstr>.NET Core 3.0 IoT Support</vt:lpstr>
      <vt:lpstr>ML.NET</vt:lpstr>
      <vt:lpstr>.NET Release Schedule</vt:lpstr>
      <vt:lpstr>.NET Schedule</vt:lpstr>
      <vt:lpstr>PowerPoint Presentation</vt:lpstr>
      <vt:lpstr>Presentations from .NET Conf 2019 https://github.com/dotnet-presentations/dotnetconf2019/tree/master/Technical  Migrating ASP.NET Core 2.x to ASP.NET Core 3.0 https://docs.microsoft.com/en-us/aspnet/core/migration/22-to-30?view=aspnetcore-3.0&amp;tabs=visual-studio  </vt:lpstr>
      <vt:lpstr>Questions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Jason Von Ruden</cp:lastModifiedBy>
  <cp:revision>52</cp:revision>
  <dcterms:created xsi:type="dcterms:W3CDTF">2018-01-09T22:22:16Z</dcterms:created>
  <dcterms:modified xsi:type="dcterms:W3CDTF">2019-10-08T19:59:37Z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